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0" d="100"/>
          <a:sy n="40" d="100"/>
        </p:scale>
        <p:origin x="74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732B753-E274-4439-B6E5-F20393CCBA4E}" type="datetimeFigureOut">
              <a:rPr lang="es-CO" smtClean="0"/>
              <a:t>6/09/2018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4038369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732B753-E274-4439-B6E5-F20393CCBA4E}" type="datetimeFigureOut">
              <a:rPr lang="es-CO" smtClean="0"/>
              <a:t>6/09/2018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221490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732B753-E274-4439-B6E5-F20393CCBA4E}" type="datetimeFigureOut">
              <a:rPr lang="es-CO" smtClean="0"/>
              <a:t>6/09/2018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3923401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732B753-E274-4439-B6E5-F20393CCBA4E}" type="datetimeFigureOut">
              <a:rPr lang="es-CO" smtClean="0"/>
              <a:t>6/09/2018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3377335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732B753-E274-4439-B6E5-F20393CCBA4E}" type="datetimeFigureOut">
              <a:rPr lang="es-CO" smtClean="0"/>
              <a:t>6/09/2018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992123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732B753-E274-4439-B6E5-F20393CCBA4E}" type="datetimeFigureOut">
              <a:rPr lang="es-CO" smtClean="0"/>
              <a:t>6/09/2018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3159599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732B753-E274-4439-B6E5-F20393CCBA4E}" type="datetimeFigureOut">
              <a:rPr lang="es-CO" smtClean="0"/>
              <a:t>6/09/2018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372687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732B753-E274-4439-B6E5-F20393CCBA4E}" type="datetimeFigureOut">
              <a:rPr lang="es-CO" smtClean="0"/>
              <a:t>6/09/2018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3498904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732B753-E274-4439-B6E5-F20393CCBA4E}" type="datetimeFigureOut">
              <a:rPr lang="es-CO" smtClean="0"/>
              <a:t>6/09/2018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144816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732B753-E274-4439-B6E5-F20393CCBA4E}" type="datetimeFigureOut">
              <a:rPr lang="es-CO" smtClean="0"/>
              <a:t>6/09/2018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3801703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732B753-E274-4439-B6E5-F20393CCBA4E}" type="datetimeFigureOut">
              <a:rPr lang="es-CO" smtClean="0"/>
              <a:t>6/09/2018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56B4160-D666-401B-8FB3-3A58CEF07F91}" type="slidenum">
              <a:rPr lang="es-CO" smtClean="0"/>
              <a:t>‹Nº›</a:t>
            </a:fld>
            <a:endParaRPr lang="es-CO"/>
          </a:p>
        </p:txBody>
      </p:sp>
    </p:spTree>
    <p:extLst>
      <p:ext uri="{BB962C8B-B14F-4D97-AF65-F5344CB8AC3E}">
        <p14:creationId xmlns:p14="http://schemas.microsoft.com/office/powerpoint/2010/main" val="1684984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32B753-E274-4439-B6E5-F20393CCBA4E}" type="datetimeFigureOut">
              <a:rPr lang="es-CO" smtClean="0"/>
              <a:t>6/09/2018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6B4160-D666-401B-8FB3-3A58CEF07F91}" type="slidenum">
              <a:rPr lang="es-CO" smtClean="0"/>
              <a:t>‹Nº›</a:t>
            </a:fld>
            <a:endParaRPr lang="es-CO"/>
          </a:p>
        </p:txBody>
      </p:sp>
    </p:spTree>
    <p:extLst>
      <p:ext uri="{BB962C8B-B14F-4D97-AF65-F5344CB8AC3E}">
        <p14:creationId xmlns:p14="http://schemas.microsoft.com/office/powerpoint/2010/main" val="286756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45756" y="250306"/>
            <a:ext cx="11051177" cy="1216383"/>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Autofit/>
          </a:bodyPr>
          <a:lstStyle/>
          <a:p>
            <a:pPr marL="0" indent="0" algn="ctr">
              <a:buNone/>
            </a:pPr>
            <a:r>
              <a:rPr lang="es-CO" sz="4400" b="1" i="1" dirty="0" smtClean="0"/>
              <a:t> 60000 AÑOS DE PECADO REVELADOS EN EL SANTUARIO TERRENAL Y CELESTIAL</a:t>
            </a:r>
          </a:p>
          <a:p>
            <a:pPr marL="0" indent="0" algn="ctr">
              <a:buNone/>
            </a:pPr>
            <a:endParaRPr lang="es-CO" sz="4400" dirty="0" smtClean="0"/>
          </a:p>
          <a:p>
            <a:pPr marL="0" indent="0" algn="ctr">
              <a:buNone/>
            </a:pPr>
            <a:endParaRPr lang="es-CO" sz="4400" dirty="0" smtClean="0"/>
          </a:p>
          <a:p>
            <a:pPr marL="0" indent="0" algn="ctr">
              <a:buNone/>
            </a:pPr>
            <a:endParaRPr lang="es-CO" sz="4400" dirty="0" smtClean="0"/>
          </a:p>
          <a:p>
            <a:pPr marL="0" indent="0" algn="ctr">
              <a:buNone/>
            </a:pPr>
            <a:endParaRPr lang="es-CO" sz="4400" dirty="0" smtClean="0"/>
          </a:p>
          <a:p>
            <a:pPr marL="0" indent="0" algn="ctr">
              <a:buNone/>
            </a:pPr>
            <a:endParaRPr lang="es-CO" sz="4400" dirty="0"/>
          </a:p>
          <a:p>
            <a:pPr marL="0" indent="0" algn="ctr">
              <a:buNone/>
            </a:pPr>
            <a:endParaRPr lang="es-CO" sz="4400" dirty="0" smtClean="0"/>
          </a:p>
        </p:txBody>
      </p:sp>
      <p:pic>
        <p:nvPicPr>
          <p:cNvPr id="4" name="Imagen 3"/>
          <p:cNvPicPr>
            <a:picLocks noChangeAspect="1"/>
          </p:cNvPicPr>
          <p:nvPr/>
        </p:nvPicPr>
        <p:blipFill>
          <a:blip r:embed="rId2"/>
          <a:stretch>
            <a:fillRect/>
          </a:stretch>
        </p:blipFill>
        <p:spPr>
          <a:xfrm>
            <a:off x="3217111" y="1567542"/>
            <a:ext cx="5708470" cy="3532734"/>
          </a:xfrm>
          <a:prstGeom prst="rect">
            <a:avLst/>
          </a:prstGeom>
          <a:scene3d>
            <a:camera prst="orthographicFront"/>
            <a:lightRig rig="threePt" dir="t"/>
          </a:scene3d>
          <a:sp3d>
            <a:bevelT w="165100" prst="coolSlant"/>
          </a:sp3d>
        </p:spPr>
      </p:pic>
      <p:sp>
        <p:nvSpPr>
          <p:cNvPr id="2" name="Rectángulo 1"/>
          <p:cNvSpPr/>
          <p:nvPr/>
        </p:nvSpPr>
        <p:spPr>
          <a:xfrm>
            <a:off x="676385" y="5301981"/>
            <a:ext cx="10789921" cy="1446550"/>
          </a:xfrm>
          <a:prstGeom prst="rect">
            <a:avLst/>
          </a:prstGeom>
          <a:scene3d>
            <a:camera prst="orthographicFront"/>
            <a:lightRig rig="threePt" dir="t"/>
          </a:scene3d>
          <a:sp3d>
            <a:bevelT w="165100" prst="coolSlant"/>
          </a:sp3d>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es-CO" sz="4400" dirty="0" smtClean="0"/>
              <a:t>Extraordinario cumplimiento en el plan de </a:t>
            </a:r>
            <a:r>
              <a:rPr lang="es-CO" sz="4400" dirty="0" smtClean="0"/>
              <a:t>salvación</a:t>
            </a:r>
            <a:endParaRPr lang="es-CO" sz="4400" dirty="0"/>
          </a:p>
        </p:txBody>
      </p:sp>
    </p:spTree>
    <p:extLst>
      <p:ext uri="{BB962C8B-B14F-4D97-AF65-F5344CB8AC3E}">
        <p14:creationId xmlns:p14="http://schemas.microsoft.com/office/powerpoint/2010/main" val="416644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8194" y="431075"/>
            <a:ext cx="11704320" cy="5799908"/>
          </a:xfrm>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endParaRPr lang="es-CO" dirty="0" smtClean="0"/>
          </a:p>
          <a:p>
            <a:pPr marL="0" indent="0" algn="ctr">
              <a:buNone/>
            </a:pPr>
            <a:r>
              <a:rPr lang="es-CO" dirty="0" smtClean="0"/>
              <a:t>Es de gran bendición para nosotros, ver como la promesa de Cristo hecha en </a:t>
            </a:r>
            <a:r>
              <a:rPr lang="es-CO" dirty="0" smtClean="0">
                <a:solidFill>
                  <a:srgbClr val="FF0000"/>
                </a:solidFill>
              </a:rPr>
              <a:t>Juan 16:12-14</a:t>
            </a:r>
            <a:r>
              <a:rPr lang="es-CO" dirty="0" smtClean="0"/>
              <a:t>. se está cumpliendo de una manera extraordinaria hoy. El Espíritu Santo, cada vez nos da más luz sobre el tema de los 6000 años de pecado.</a:t>
            </a:r>
          </a:p>
          <a:p>
            <a:pPr marL="0" indent="0" algn="ctr">
              <a:buNone/>
            </a:pPr>
            <a:endParaRPr lang="es-CO" dirty="0" smtClean="0"/>
          </a:p>
          <a:p>
            <a:pPr marL="0" indent="0" algn="ctr">
              <a:buNone/>
            </a:pPr>
            <a:r>
              <a:rPr lang="es-CO" dirty="0" smtClean="0"/>
              <a:t> </a:t>
            </a:r>
            <a:r>
              <a:rPr lang="es-CO" i="1" dirty="0" smtClean="0"/>
              <a:t>“Aún </a:t>
            </a:r>
            <a:r>
              <a:rPr lang="es-CO" i="1" dirty="0"/>
              <a:t>tengo muchas cosas que deciros, mas ahora no [las] podéis llevar. </a:t>
            </a:r>
            <a:r>
              <a:rPr lang="es-CO" i="1" dirty="0" smtClean="0"/>
              <a:t>13 </a:t>
            </a:r>
            <a:r>
              <a:rPr lang="es-CO" i="1" dirty="0"/>
              <a:t>Pero cuando viniere aquel Espíritu de Verdad, [él] os guiará a toda [la] verdad; porque no hablará de sí mismo, sino que hablará todo lo que oyere, y os hará saber las cosas que han de venir. </a:t>
            </a:r>
            <a:r>
              <a:rPr lang="es-CO" i="1" dirty="0" smtClean="0"/>
              <a:t>14 </a:t>
            </a:r>
            <a:r>
              <a:rPr lang="es-CO" i="1" dirty="0"/>
              <a:t>El me clarificará; porque tomará de lo mío, y os [lo] hará </a:t>
            </a:r>
            <a:r>
              <a:rPr lang="es-CO" i="1" dirty="0" smtClean="0"/>
              <a:t>saber”</a:t>
            </a:r>
          </a:p>
          <a:p>
            <a:pPr marL="0" indent="0" algn="ctr">
              <a:buNone/>
            </a:pPr>
            <a:endParaRPr lang="es-CO" dirty="0" smtClean="0"/>
          </a:p>
          <a:p>
            <a:pPr marL="0" indent="0" algn="ctr">
              <a:buNone/>
            </a:pPr>
            <a:r>
              <a:rPr lang="es-CO" dirty="0" smtClean="0"/>
              <a:t>Este maravilloso tema, el último que el Espíritu Santo me ha revelado, nos aclara aún más, el desarrollo del tema de los 6000 años de pecado, en el plan de salvación, desde su comienzo, hasta su culminación.</a:t>
            </a:r>
            <a:endParaRPr lang="es-CO" dirty="0"/>
          </a:p>
        </p:txBody>
      </p:sp>
    </p:spTree>
    <p:extLst>
      <p:ext uri="{BB962C8B-B14F-4D97-AF65-F5344CB8AC3E}">
        <p14:creationId xmlns:p14="http://schemas.microsoft.com/office/powerpoint/2010/main" val="2645297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6571" y="336945"/>
            <a:ext cx="11573691" cy="627286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sz="4000" b="1" dirty="0" smtClean="0"/>
              <a:t>EL ORIGEN DEL SANTUARIO.</a:t>
            </a:r>
          </a:p>
          <a:p>
            <a:pPr marL="0" indent="0" algn="ctr">
              <a:buNone/>
            </a:pPr>
            <a:r>
              <a:rPr lang="es-CO" sz="3300" b="1" dirty="0" smtClean="0"/>
              <a:t>SE ORIGINÓ EN LA MENTE DE DIOS, CON EL PROPÓSITO DE SALVARNOS</a:t>
            </a:r>
          </a:p>
          <a:p>
            <a:pPr marL="0" indent="0" algn="ctr">
              <a:buNone/>
            </a:pPr>
            <a:r>
              <a:rPr lang="es-CO" dirty="0" smtClean="0">
                <a:solidFill>
                  <a:srgbClr val="FF0000"/>
                </a:solidFill>
              </a:rPr>
              <a:t>Exo.25:8</a:t>
            </a:r>
            <a:r>
              <a:rPr lang="es-CO" dirty="0" smtClean="0"/>
              <a:t>. “</a:t>
            </a:r>
            <a:r>
              <a:rPr lang="es-CO" i="1" dirty="0" smtClean="0"/>
              <a:t>Y </a:t>
            </a:r>
            <a:r>
              <a:rPr lang="es-CO" i="1" dirty="0"/>
              <a:t>mira, </a:t>
            </a:r>
            <a:r>
              <a:rPr lang="es-CO" i="1" dirty="0" smtClean="0"/>
              <a:t>Y </a:t>
            </a:r>
            <a:r>
              <a:rPr lang="es-CO" i="1" dirty="0"/>
              <a:t>me harán un santuario, y </a:t>
            </a:r>
            <a:r>
              <a:rPr lang="es-CO" i="1" u="sng" dirty="0"/>
              <a:t>[yo] habitaré entre </a:t>
            </a:r>
            <a:r>
              <a:rPr lang="es-CO" i="1" u="sng" dirty="0" smtClean="0"/>
              <a:t>ellos</a:t>
            </a:r>
            <a:r>
              <a:rPr lang="es-CO" dirty="0" smtClean="0"/>
              <a:t>”</a:t>
            </a:r>
          </a:p>
          <a:p>
            <a:pPr marL="0" indent="0" algn="ctr">
              <a:buNone/>
            </a:pPr>
            <a:r>
              <a:rPr lang="es-CO" b="1" dirty="0" smtClean="0"/>
              <a:t>El propósito es que Dios quiere morar, no con ellos, sino: “</a:t>
            </a:r>
            <a:r>
              <a:rPr lang="es-CO" b="1" u="sng" dirty="0" smtClean="0"/>
              <a:t>entre ellos</a:t>
            </a:r>
            <a:r>
              <a:rPr lang="es-CO" b="1" dirty="0" smtClean="0"/>
              <a:t>”</a:t>
            </a:r>
          </a:p>
          <a:p>
            <a:pPr marL="0" indent="0" algn="ctr">
              <a:buNone/>
            </a:pPr>
            <a:endParaRPr lang="es-CO" b="1" dirty="0" smtClean="0"/>
          </a:p>
          <a:p>
            <a:pPr marL="0" indent="0" algn="ctr">
              <a:buNone/>
            </a:pPr>
            <a:r>
              <a:rPr lang="es-CO" dirty="0" smtClean="0">
                <a:solidFill>
                  <a:srgbClr val="FF0000"/>
                </a:solidFill>
              </a:rPr>
              <a:t>Ex.25.40</a:t>
            </a:r>
            <a:r>
              <a:rPr lang="es-CO" dirty="0" smtClean="0"/>
              <a:t>. “</a:t>
            </a:r>
            <a:r>
              <a:rPr lang="es-CO" i="1" dirty="0" smtClean="0"/>
              <a:t>Hazlo </a:t>
            </a:r>
            <a:r>
              <a:rPr lang="es-CO" i="1" dirty="0"/>
              <a:t>conforme a su semejanza, que te ha sido mostrado en el </a:t>
            </a:r>
            <a:r>
              <a:rPr lang="es-CO" i="1" dirty="0" smtClean="0"/>
              <a:t>monte</a:t>
            </a:r>
            <a:r>
              <a:rPr lang="es-CO" dirty="0" smtClean="0"/>
              <a:t>”</a:t>
            </a:r>
          </a:p>
          <a:p>
            <a:pPr marL="0" indent="0" algn="ctr">
              <a:buNone/>
            </a:pPr>
            <a:r>
              <a:rPr lang="es-CO" b="1" dirty="0" smtClean="0"/>
              <a:t>El santuario terrenal y celestial eran iguales en todo.</a:t>
            </a:r>
          </a:p>
          <a:p>
            <a:pPr marL="0" indent="0" algn="ctr">
              <a:buNone/>
            </a:pPr>
            <a:r>
              <a:rPr lang="es-CO" b="1" dirty="0" smtClean="0"/>
              <a:t>  </a:t>
            </a:r>
            <a:endParaRPr lang="es-CO" b="1" dirty="0"/>
          </a:p>
          <a:p>
            <a:pPr marL="0" indent="0" algn="ctr">
              <a:buNone/>
            </a:pPr>
            <a:r>
              <a:rPr lang="es-CO" dirty="0" smtClean="0">
                <a:solidFill>
                  <a:srgbClr val="FF0000"/>
                </a:solidFill>
              </a:rPr>
              <a:t>Ex.40:16. </a:t>
            </a:r>
            <a:r>
              <a:rPr lang="es-CO" i="1" dirty="0" smtClean="0">
                <a:solidFill>
                  <a:schemeClr val="tx1"/>
                </a:solidFill>
              </a:rPr>
              <a:t>“Y </a:t>
            </a:r>
            <a:r>
              <a:rPr lang="es-CO" i="1" dirty="0">
                <a:solidFill>
                  <a:schemeClr val="tx1"/>
                </a:solidFill>
              </a:rPr>
              <a:t>Moisés hizo conforme a todo lo que el SEÑOR le había mandado; </a:t>
            </a:r>
            <a:r>
              <a:rPr lang="es-CO" i="1" u="sng" dirty="0">
                <a:solidFill>
                  <a:schemeClr val="tx1"/>
                </a:solidFill>
              </a:rPr>
              <a:t>así lo </a:t>
            </a:r>
            <a:r>
              <a:rPr lang="es-CO" i="1" u="sng" dirty="0" smtClean="0">
                <a:solidFill>
                  <a:schemeClr val="tx1"/>
                </a:solidFill>
              </a:rPr>
              <a:t>hizo</a:t>
            </a:r>
            <a:r>
              <a:rPr lang="es-CO" i="1" dirty="0" smtClean="0">
                <a:solidFill>
                  <a:schemeClr val="tx1"/>
                </a:solidFill>
              </a:rPr>
              <a:t>”</a:t>
            </a:r>
          </a:p>
          <a:p>
            <a:pPr marL="0" indent="0" algn="ctr">
              <a:buNone/>
            </a:pPr>
            <a:r>
              <a:rPr lang="es-CO" b="1" dirty="0" smtClean="0"/>
              <a:t>La Escritura registra que hasta en el más mínimo detalle, Moisés “</a:t>
            </a:r>
            <a:r>
              <a:rPr lang="es-CO" b="1" i="1" dirty="0" smtClean="0"/>
              <a:t>hizo conforme todo lo que el Señor le había mandado, así lo hizo</a:t>
            </a:r>
            <a:r>
              <a:rPr lang="es-CO" b="1" dirty="0" smtClean="0"/>
              <a:t>”,</a:t>
            </a:r>
          </a:p>
          <a:p>
            <a:pPr marL="0" indent="0" algn="ctr">
              <a:buNone/>
            </a:pPr>
            <a:r>
              <a:rPr lang="es-CO" b="1" dirty="0" smtClean="0"/>
              <a:t> </a:t>
            </a:r>
          </a:p>
          <a:p>
            <a:pPr marL="0" indent="0" algn="ctr">
              <a:buNone/>
            </a:pPr>
            <a:r>
              <a:rPr lang="es-CO" b="1" dirty="0" smtClean="0"/>
              <a:t>Ese debe ser el sentir de todo fiel hijo de Dios. </a:t>
            </a:r>
          </a:p>
          <a:p>
            <a:pPr marL="0" indent="0" algn="ctr">
              <a:buNone/>
            </a:pPr>
            <a:r>
              <a:rPr lang="es-CO" b="1" dirty="0" smtClean="0"/>
              <a:t>NO CAMBIARLE NADA A LA PALABRA DE DIOS.</a:t>
            </a:r>
          </a:p>
          <a:p>
            <a:pPr marL="0" indent="0" algn="ctr">
              <a:buNone/>
            </a:pPr>
            <a:r>
              <a:rPr lang="es-CO" b="1" dirty="0" smtClean="0"/>
              <a:t>DIOS ORDENA, Y EL SIERVO OBEDECE.</a:t>
            </a:r>
          </a:p>
        </p:txBody>
      </p:sp>
    </p:spTree>
    <p:extLst>
      <p:ext uri="{BB962C8B-B14F-4D97-AF65-F5344CB8AC3E}">
        <p14:creationId xmlns:p14="http://schemas.microsoft.com/office/powerpoint/2010/main" val="17745036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b="1" i="1" dirty="0" smtClean="0"/>
              <a:t>¿En que lugar de la tierra se nos revela por primer ves el santuario, con el plan de salvación?</a:t>
            </a:r>
            <a:endParaRPr lang="es-CO" b="1" i="1" dirty="0"/>
          </a:p>
        </p:txBody>
      </p:sp>
      <p:sp>
        <p:nvSpPr>
          <p:cNvPr id="4" name="Rectángulo 3"/>
          <p:cNvSpPr/>
          <p:nvPr/>
        </p:nvSpPr>
        <p:spPr>
          <a:xfrm>
            <a:off x="544285" y="5765466"/>
            <a:ext cx="11103429" cy="1138773"/>
          </a:xfrm>
          <a:prstGeom prst="rect">
            <a:avLst/>
          </a:prstGeom>
        </p:spPr>
        <p:txBody>
          <a:bodyPr wrap="square">
            <a:spAutoFit/>
          </a:bodyPr>
          <a:lstStyle/>
          <a:p>
            <a:pPr algn="ctr"/>
            <a:r>
              <a:rPr lang="es-CO" sz="3600" b="1" i="1" dirty="0" smtClean="0">
                <a:solidFill>
                  <a:srgbClr val="FF0000"/>
                </a:solidFill>
              </a:rPr>
              <a:t>“</a:t>
            </a:r>
            <a:r>
              <a:rPr lang="es-CO" sz="3600" b="1" i="1" dirty="0" smtClean="0"/>
              <a:t>….sin derramamiento de sangre no se hace remisión</a:t>
            </a:r>
            <a:r>
              <a:rPr lang="es-CO" sz="3600" b="1" dirty="0" smtClean="0"/>
              <a:t>”</a:t>
            </a:r>
            <a:endParaRPr lang="es-CO" sz="3200" b="1" dirty="0" smtClean="0"/>
          </a:p>
          <a:p>
            <a:pPr algn="ctr"/>
            <a:r>
              <a:rPr lang="es-CO" sz="3200" b="1" dirty="0">
                <a:solidFill>
                  <a:srgbClr val="FF0000"/>
                </a:solidFill>
              </a:rPr>
              <a:t>Heb.9:22</a:t>
            </a:r>
          </a:p>
        </p:txBody>
      </p:sp>
      <p:pic>
        <p:nvPicPr>
          <p:cNvPr id="6" name="Imagen 5"/>
          <p:cNvPicPr>
            <a:picLocks noChangeAspect="1"/>
          </p:cNvPicPr>
          <p:nvPr/>
        </p:nvPicPr>
        <p:blipFill>
          <a:blip r:embed="rId2"/>
          <a:stretch>
            <a:fillRect/>
          </a:stretch>
        </p:blipFill>
        <p:spPr>
          <a:xfrm>
            <a:off x="7511143" y="1854926"/>
            <a:ext cx="3842657" cy="3722914"/>
          </a:xfrm>
          <a:prstGeom prst="rect">
            <a:avLst/>
          </a:prstGeom>
        </p:spPr>
      </p:pic>
      <p:pic>
        <p:nvPicPr>
          <p:cNvPr id="8" name="Imagen 7"/>
          <p:cNvPicPr>
            <a:picLocks noChangeAspect="1"/>
          </p:cNvPicPr>
          <p:nvPr/>
        </p:nvPicPr>
        <p:blipFill>
          <a:blip r:embed="rId3"/>
          <a:stretch>
            <a:fillRect/>
          </a:stretch>
        </p:blipFill>
        <p:spPr>
          <a:xfrm>
            <a:off x="899158" y="1854926"/>
            <a:ext cx="3820886" cy="3722914"/>
          </a:xfrm>
          <a:prstGeom prst="rect">
            <a:avLst/>
          </a:prstGeom>
        </p:spPr>
      </p:pic>
      <p:sp>
        <p:nvSpPr>
          <p:cNvPr id="9" name="Rectángulo 8"/>
          <p:cNvSpPr/>
          <p:nvPr/>
        </p:nvSpPr>
        <p:spPr>
          <a:xfrm>
            <a:off x="4809306" y="1755981"/>
            <a:ext cx="2573385" cy="3970318"/>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800" dirty="0">
                <a:solidFill>
                  <a:srgbClr val="FF0000"/>
                </a:solidFill>
              </a:rPr>
              <a:t>Ge.3:21. </a:t>
            </a:r>
            <a:r>
              <a:rPr lang="es-CO" sz="3200" dirty="0"/>
              <a:t>“Jehová Dios hizo al hombre y a su mujer túnicas de piel, y los vistió”. </a:t>
            </a:r>
            <a:endParaRPr lang="es-CO" sz="3200" dirty="0" smtClean="0"/>
          </a:p>
          <a:p>
            <a:pPr algn="ctr"/>
            <a:r>
              <a:rPr lang="es-CO" sz="3200" dirty="0" smtClean="0">
                <a:solidFill>
                  <a:srgbClr val="FF0000"/>
                </a:solidFill>
              </a:rPr>
              <a:t>Ap.13:8. </a:t>
            </a:r>
            <a:endParaRPr lang="es-CO" sz="3200" dirty="0">
              <a:solidFill>
                <a:srgbClr val="FF0000"/>
              </a:solidFill>
            </a:endParaRPr>
          </a:p>
        </p:txBody>
      </p:sp>
    </p:spTree>
    <p:extLst>
      <p:ext uri="{BB962C8B-B14F-4D97-AF65-F5344CB8AC3E}">
        <p14:creationId xmlns:p14="http://schemas.microsoft.com/office/powerpoint/2010/main" val="4818512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941161"/>
          </a:xfrm>
        </p:spPr>
        <p:txBody>
          <a:bodyPr>
            <a:normAutofit fontScale="90000"/>
          </a:bodyPr>
          <a:lstStyle/>
          <a:p>
            <a:pPr algn="ctr"/>
            <a:r>
              <a:rPr lang="es-CO" sz="3600" b="1" dirty="0" smtClean="0"/>
              <a:t>Miremos el cronograma divino de los 6000 años de pecado, según el santuario, desde el Edén, hasta la muerte de Cristo </a:t>
            </a:r>
            <a:endParaRPr lang="es-CO" sz="3600" b="1" dirty="0"/>
          </a:p>
        </p:txBody>
      </p:sp>
      <p:pic>
        <p:nvPicPr>
          <p:cNvPr id="4" name="Imagen 3"/>
          <p:cNvPicPr>
            <a:picLocks noChangeAspect="1"/>
          </p:cNvPicPr>
          <p:nvPr/>
        </p:nvPicPr>
        <p:blipFill>
          <a:blip r:embed="rId2"/>
          <a:stretch>
            <a:fillRect/>
          </a:stretch>
        </p:blipFill>
        <p:spPr>
          <a:xfrm>
            <a:off x="169817" y="1702659"/>
            <a:ext cx="3709852" cy="3374305"/>
          </a:xfrm>
          <a:prstGeom prst="rect">
            <a:avLst/>
          </a:prstGeom>
        </p:spPr>
      </p:pic>
      <p:pic>
        <p:nvPicPr>
          <p:cNvPr id="5" name="Imagen 4"/>
          <p:cNvPicPr>
            <a:picLocks noChangeAspect="1"/>
          </p:cNvPicPr>
          <p:nvPr/>
        </p:nvPicPr>
        <p:blipFill>
          <a:blip r:embed="rId3"/>
          <a:stretch>
            <a:fillRect/>
          </a:stretch>
        </p:blipFill>
        <p:spPr>
          <a:xfrm>
            <a:off x="8386354" y="1673223"/>
            <a:ext cx="3631475" cy="3608259"/>
          </a:xfrm>
          <a:prstGeom prst="rect">
            <a:avLst/>
          </a:prstGeom>
        </p:spPr>
      </p:pic>
      <p:sp>
        <p:nvSpPr>
          <p:cNvPr id="6" name="Rectángulo 5"/>
          <p:cNvSpPr/>
          <p:nvPr/>
        </p:nvSpPr>
        <p:spPr>
          <a:xfrm>
            <a:off x="3997233" y="1668736"/>
            <a:ext cx="4271556" cy="3847207"/>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000" dirty="0"/>
              <a:t>En el año 31 de J.C. tres años y medio después de su bautismo, nuestro Señor fue crucificado. </a:t>
            </a:r>
            <a:endParaRPr lang="es-CO" sz="2000" dirty="0" smtClean="0"/>
          </a:p>
          <a:p>
            <a:pPr algn="ctr"/>
            <a:r>
              <a:rPr lang="es-CO" sz="2400" b="1" dirty="0" smtClean="0"/>
              <a:t>Con </a:t>
            </a:r>
            <a:r>
              <a:rPr lang="es-CO" sz="2400" b="1" dirty="0"/>
              <a:t>el gran sacrificio ofrecido en el Calvario, terminó aquel sistema de ofrendas que durante CUATRO MIL AÑOS había prefigurado al Cordero de Dio</a:t>
            </a:r>
            <a:r>
              <a:rPr lang="es-CO" sz="2000" b="1" dirty="0"/>
              <a:t>s</a:t>
            </a:r>
            <a:r>
              <a:rPr lang="es-CO" sz="2000" dirty="0"/>
              <a:t>”. </a:t>
            </a:r>
            <a:endParaRPr lang="es-CO" sz="2000" dirty="0" smtClean="0"/>
          </a:p>
          <a:p>
            <a:pPr algn="ctr"/>
            <a:r>
              <a:rPr lang="es-CO" sz="2000" dirty="0" smtClean="0"/>
              <a:t>(</a:t>
            </a:r>
            <a:r>
              <a:rPr lang="es-CO" sz="2000" dirty="0"/>
              <a:t>Conflicto de los Siglos p.375.p3). Tapa dura</a:t>
            </a:r>
            <a:r>
              <a:rPr lang="es-CO" sz="2000" dirty="0" smtClean="0"/>
              <a:t>.</a:t>
            </a:r>
            <a:endParaRPr lang="es-CO" sz="2000" dirty="0"/>
          </a:p>
        </p:txBody>
      </p:sp>
      <p:sp>
        <p:nvSpPr>
          <p:cNvPr id="7" name="Flecha doblada hacia arriba 6"/>
          <p:cNvSpPr/>
          <p:nvPr/>
        </p:nvSpPr>
        <p:spPr>
          <a:xfrm>
            <a:off x="6252754" y="5333734"/>
            <a:ext cx="3448592" cy="629010"/>
          </a:xfrm>
          <a:prstGeom prst="bentUpArrow">
            <a:avLst>
              <a:gd name="adj1" fmla="val 50000"/>
              <a:gd name="adj2" fmla="val 25000"/>
              <a:gd name="adj3" fmla="val 25000"/>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rtlCol="0" anchor="ctr"/>
          <a:lstStyle/>
          <a:p>
            <a:pPr algn="ctr"/>
            <a:endParaRPr lang="es-CO"/>
          </a:p>
        </p:txBody>
      </p:sp>
      <p:sp>
        <p:nvSpPr>
          <p:cNvPr id="9" name="Flecha doblada hacia arriba 8"/>
          <p:cNvSpPr/>
          <p:nvPr/>
        </p:nvSpPr>
        <p:spPr>
          <a:xfrm flipH="1">
            <a:off x="2168434" y="5333734"/>
            <a:ext cx="4110446" cy="644833"/>
          </a:xfrm>
          <a:prstGeom prst="bentUpArrow">
            <a:avLst>
              <a:gd name="adj1" fmla="val 50000"/>
              <a:gd name="adj2" fmla="val 25000"/>
              <a:gd name="adj3" fmla="val 25000"/>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rtlCol="0" anchor="ctr"/>
          <a:lstStyle/>
          <a:p>
            <a:pPr algn="ctr"/>
            <a:endParaRPr lang="es-CO"/>
          </a:p>
        </p:txBody>
      </p:sp>
      <p:sp>
        <p:nvSpPr>
          <p:cNvPr id="10" name="Rectángulo 9"/>
          <p:cNvSpPr/>
          <p:nvPr/>
        </p:nvSpPr>
        <p:spPr>
          <a:xfrm>
            <a:off x="4985760" y="5556309"/>
            <a:ext cx="2252540" cy="523220"/>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s-CO" sz="2800" b="1" dirty="0"/>
              <a:t>4000 mil años</a:t>
            </a:r>
          </a:p>
        </p:txBody>
      </p:sp>
    </p:spTree>
    <p:extLst>
      <p:ext uri="{BB962C8B-B14F-4D97-AF65-F5344CB8AC3E}">
        <p14:creationId xmlns:p14="http://schemas.microsoft.com/office/powerpoint/2010/main" val="4184271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sz="3600" b="1" dirty="0"/>
              <a:t>¿</a:t>
            </a:r>
            <a:r>
              <a:rPr lang="es-CO" sz="3600" b="1" dirty="0" smtClean="0"/>
              <a:t>Que evento sobrenatural en el santuario utilizo Dios para ponerle fin al sistema de sacrificios, y darle trasferencia al santuario celestial</a:t>
            </a:r>
            <a:r>
              <a:rPr lang="es-CO" dirty="0" smtClean="0"/>
              <a:t>?  </a:t>
            </a:r>
            <a:endParaRPr lang="es-CO" dirty="0"/>
          </a:p>
        </p:txBody>
      </p:sp>
      <p:pic>
        <p:nvPicPr>
          <p:cNvPr id="4" name="Imagen 3"/>
          <p:cNvPicPr>
            <a:picLocks noChangeAspect="1"/>
          </p:cNvPicPr>
          <p:nvPr/>
        </p:nvPicPr>
        <p:blipFill>
          <a:blip r:embed="rId2"/>
          <a:stretch>
            <a:fillRect/>
          </a:stretch>
        </p:blipFill>
        <p:spPr>
          <a:xfrm>
            <a:off x="224245" y="1803851"/>
            <a:ext cx="3694611" cy="2962913"/>
          </a:xfrm>
          <a:prstGeom prst="rect">
            <a:avLst/>
          </a:prstGeom>
        </p:spPr>
      </p:pic>
      <p:pic>
        <p:nvPicPr>
          <p:cNvPr id="5" name="Imagen 4"/>
          <p:cNvPicPr>
            <a:picLocks noChangeAspect="1"/>
          </p:cNvPicPr>
          <p:nvPr/>
        </p:nvPicPr>
        <p:blipFill>
          <a:blip r:embed="rId3"/>
          <a:stretch>
            <a:fillRect/>
          </a:stretch>
        </p:blipFill>
        <p:spPr>
          <a:xfrm>
            <a:off x="8451668" y="1803851"/>
            <a:ext cx="3550711" cy="2962913"/>
          </a:xfrm>
          <a:prstGeom prst="rect">
            <a:avLst/>
          </a:prstGeom>
        </p:spPr>
      </p:pic>
      <p:sp>
        <p:nvSpPr>
          <p:cNvPr id="6" name="Rectángulo 5"/>
          <p:cNvSpPr/>
          <p:nvPr/>
        </p:nvSpPr>
        <p:spPr>
          <a:xfrm>
            <a:off x="3918856" y="1803851"/>
            <a:ext cx="4532812" cy="3046988"/>
          </a:xfrm>
          <a:prstGeom prst="rect">
            <a:avLst/>
          </a:prstGeom>
        </p:spPr>
        <p:txBody>
          <a:bodyPr wrap="square">
            <a:spAutoFit/>
          </a:bodyPr>
          <a:lstStyle/>
          <a:p>
            <a:pPr algn="ctr"/>
            <a:r>
              <a:rPr lang="es-CO" sz="2400" dirty="0"/>
              <a:t>Mas Jesús, habiendo otra vez exclamado con gran voz, dio el Espíritu. </a:t>
            </a:r>
            <a:endParaRPr lang="es-CO" sz="2400" dirty="0" smtClean="0"/>
          </a:p>
          <a:p>
            <a:pPr algn="ctr"/>
            <a:r>
              <a:rPr lang="es-CO" sz="2400" dirty="0" smtClean="0"/>
              <a:t>Y he </a:t>
            </a:r>
            <a:r>
              <a:rPr lang="es-CO" sz="2400" dirty="0"/>
              <a:t>aquí, el velo del Templo se rompió en dos, de alto a bajo; y la tierra tembló, y las piedras se hendieron</a:t>
            </a:r>
            <a:r>
              <a:rPr lang="es-CO" sz="2400" dirty="0" smtClean="0"/>
              <a:t>;” </a:t>
            </a:r>
          </a:p>
          <a:p>
            <a:pPr algn="ctr"/>
            <a:r>
              <a:rPr lang="es-CO" sz="2400" b="1" dirty="0" smtClean="0">
                <a:solidFill>
                  <a:srgbClr val="FF0000"/>
                </a:solidFill>
              </a:rPr>
              <a:t>(</a:t>
            </a:r>
            <a:r>
              <a:rPr lang="es-CO" sz="2400" b="1" dirty="0">
                <a:solidFill>
                  <a:srgbClr val="FF0000"/>
                </a:solidFill>
              </a:rPr>
              <a:t>Mateo </a:t>
            </a:r>
            <a:r>
              <a:rPr lang="es-CO" sz="2400" b="1" dirty="0" smtClean="0">
                <a:solidFill>
                  <a:srgbClr val="FF0000"/>
                </a:solidFill>
              </a:rPr>
              <a:t>27:50-51).</a:t>
            </a:r>
            <a:endParaRPr lang="es-CO" sz="2400" b="1" dirty="0">
              <a:solidFill>
                <a:srgbClr val="FF0000"/>
              </a:solidFill>
            </a:endParaRPr>
          </a:p>
        </p:txBody>
      </p:sp>
      <p:sp>
        <p:nvSpPr>
          <p:cNvPr id="7" name="Rectángulo 6"/>
          <p:cNvSpPr/>
          <p:nvPr/>
        </p:nvSpPr>
        <p:spPr>
          <a:xfrm>
            <a:off x="224245" y="4964002"/>
            <a:ext cx="11806646" cy="1384995"/>
          </a:xfrm>
          <a:prstGeom prst="rect">
            <a:avLst/>
          </a:prstGeom>
        </p:spPr>
        <p:txBody>
          <a:bodyPr wrap="square">
            <a:spAutoFit/>
          </a:bodyPr>
          <a:lstStyle/>
          <a:p>
            <a:pPr algn="ctr"/>
            <a:r>
              <a:rPr lang="es-CO" dirty="0"/>
              <a:t> </a:t>
            </a:r>
            <a:r>
              <a:rPr lang="es-CO" sz="2800" dirty="0"/>
              <a:t>E</a:t>
            </a:r>
            <a:r>
              <a:rPr lang="es-CO" sz="2800" dirty="0" smtClean="0"/>
              <a:t>l Espíritu de Profecía, nos amplía los acontecimientos trascendentales de ese momento, leamos las últimas Palabra de Jesús, que ocasionaron este evento nunca visto antes. El </a:t>
            </a:r>
            <a:r>
              <a:rPr lang="es-CO" sz="2800" dirty="0" smtClean="0">
                <a:solidFill>
                  <a:srgbClr val="FF0000"/>
                </a:solidFill>
              </a:rPr>
              <a:t>(Deseado de Todas las Gentes P704,705), </a:t>
            </a:r>
            <a:r>
              <a:rPr lang="es-CO" sz="2800" dirty="0" smtClean="0"/>
              <a:t>dice:  </a:t>
            </a:r>
            <a:endParaRPr lang="es-CO" sz="2800" dirty="0"/>
          </a:p>
        </p:txBody>
      </p:sp>
    </p:spTree>
    <p:extLst>
      <p:ext uri="{BB962C8B-B14F-4D97-AF65-F5344CB8AC3E}">
        <p14:creationId xmlns:p14="http://schemas.microsoft.com/office/powerpoint/2010/main" val="2507652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1074" y="1"/>
            <a:ext cx="11430000" cy="2351314"/>
          </a:xfrm>
        </p:spPr>
        <p:txBody>
          <a:bodyPr>
            <a:noAutofit/>
          </a:bodyPr>
          <a:lstStyle/>
          <a:p>
            <a:pPr algn="ctr"/>
            <a:r>
              <a:rPr lang="es-CO" sz="2800" dirty="0"/>
              <a:t>En este lugar, había morado la shekinah. Allí Dios había manifestado su gloria sobre el propiciatorio. Nadie sino el sumo sacerdote </a:t>
            </a:r>
            <a:r>
              <a:rPr lang="es-CO" sz="2800" dirty="0" smtClean="0"/>
              <a:t>había </a:t>
            </a:r>
            <a:r>
              <a:rPr lang="es-CO" sz="2800" dirty="0"/>
              <a:t>alzado el velo que separaba este departamento del resto del templo. Allí entraba una vez al año para hacer expiación por los pecados del pueblo. Pero he aquí, este velo se había desgarrado en dos. </a:t>
            </a:r>
          </a:p>
        </p:txBody>
      </p:sp>
      <p:pic>
        <p:nvPicPr>
          <p:cNvPr id="7" name="Imagen 6"/>
          <p:cNvPicPr>
            <a:picLocks noChangeAspect="1"/>
          </p:cNvPicPr>
          <p:nvPr/>
        </p:nvPicPr>
        <p:blipFill>
          <a:blip r:embed="rId2"/>
          <a:stretch>
            <a:fillRect/>
          </a:stretch>
        </p:blipFill>
        <p:spPr>
          <a:xfrm>
            <a:off x="3422469" y="2259874"/>
            <a:ext cx="5447212" cy="3213463"/>
          </a:xfrm>
          <a:prstGeom prst="rect">
            <a:avLst/>
          </a:prstGeom>
        </p:spPr>
      </p:pic>
      <p:sp>
        <p:nvSpPr>
          <p:cNvPr id="9" name="Rectángulo 8"/>
          <p:cNvSpPr/>
          <p:nvPr/>
        </p:nvSpPr>
        <p:spPr>
          <a:xfrm>
            <a:off x="1208315" y="5657671"/>
            <a:ext cx="9875519" cy="1200329"/>
          </a:xfrm>
          <a:prstGeom prst="rect">
            <a:avLst/>
          </a:prstGeom>
        </p:spPr>
        <p:txBody>
          <a:bodyPr wrap="square">
            <a:spAutoFit/>
          </a:bodyPr>
          <a:lstStyle/>
          <a:p>
            <a:pPr algn="ctr"/>
            <a:r>
              <a:rPr lang="es-CO" sz="3600" b="1" dirty="0"/>
              <a:t>Ya no era más sagrado el lugar santísimo del santuario terrenal.</a:t>
            </a:r>
          </a:p>
        </p:txBody>
      </p:sp>
    </p:spTree>
    <p:extLst>
      <p:ext uri="{BB962C8B-B14F-4D97-AF65-F5344CB8AC3E}">
        <p14:creationId xmlns:p14="http://schemas.microsoft.com/office/powerpoint/2010/main" val="2602683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1885" y="300447"/>
            <a:ext cx="11508377" cy="3540034"/>
          </a:xfrm>
        </p:spPr>
        <p:txBody>
          <a:bodyPr>
            <a:normAutofit lnSpcReduction="10000"/>
          </a:bodyPr>
          <a:lstStyle/>
          <a:p>
            <a:pPr marL="0" indent="0" algn="ctr">
              <a:buNone/>
            </a:pPr>
            <a:r>
              <a:rPr lang="es-CO" dirty="0" smtClean="0"/>
              <a:t>Todo era terror y confusión. El sacerdote estaba por matar la victima; pero el cuchillo cayó de la mano enervada y el cordero escapó. El símbolo había encontrado en la muerte del Hijo de Dios la realidad que prefiguraba. El gran sacrificio había sido hecho. Estaba abierto el camino que llevaba al santísimo. Había sido preparado para todos un camino nuevo y viviente. Ya no necesitaría la humanidad pecaminosa y entristecida esperar la salida del sumo sacerdote. DESDE ENTONCES. EL SALVADOR IBA A OFICIAR COMO SACERDOTE Y ABOGADO EN EL CIELO DE LOS CIELOS. Era como si una voz viva hubiera dicho a los adoradores: Ahora terminan todos los sacrificios y ofrendas por el pecado. El Hijo de Dios ha venido conforme a su Palabra:</a:t>
            </a:r>
            <a:endParaRPr lang="es-CO" dirty="0"/>
          </a:p>
        </p:txBody>
      </p:sp>
      <p:pic>
        <p:nvPicPr>
          <p:cNvPr id="2" name="Imagen 1"/>
          <p:cNvPicPr>
            <a:picLocks noChangeAspect="1"/>
          </p:cNvPicPr>
          <p:nvPr/>
        </p:nvPicPr>
        <p:blipFill>
          <a:blip r:embed="rId2"/>
          <a:stretch>
            <a:fillRect/>
          </a:stretch>
        </p:blipFill>
        <p:spPr>
          <a:xfrm>
            <a:off x="391885" y="3840481"/>
            <a:ext cx="4180115" cy="2962913"/>
          </a:xfrm>
          <a:prstGeom prst="rect">
            <a:avLst/>
          </a:prstGeom>
        </p:spPr>
      </p:pic>
      <p:pic>
        <p:nvPicPr>
          <p:cNvPr id="4" name="Imagen 3"/>
          <p:cNvPicPr>
            <a:picLocks noChangeAspect="1"/>
          </p:cNvPicPr>
          <p:nvPr/>
        </p:nvPicPr>
        <p:blipFill>
          <a:blip r:embed="rId3"/>
          <a:stretch>
            <a:fillRect/>
          </a:stretch>
        </p:blipFill>
        <p:spPr>
          <a:xfrm>
            <a:off x="8072846" y="3840481"/>
            <a:ext cx="3703038" cy="2962913"/>
          </a:xfrm>
          <a:prstGeom prst="rect">
            <a:avLst/>
          </a:prstGeom>
        </p:spPr>
      </p:pic>
      <p:sp>
        <p:nvSpPr>
          <p:cNvPr id="5" name="Rectángulo 4"/>
          <p:cNvSpPr/>
          <p:nvPr/>
        </p:nvSpPr>
        <p:spPr>
          <a:xfrm>
            <a:off x="4800320" y="3840481"/>
            <a:ext cx="3148148" cy="2862322"/>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 </a:t>
            </a:r>
            <a:r>
              <a:rPr lang="es-CO" dirty="0" smtClean="0">
                <a:solidFill>
                  <a:srgbClr val="FF0000"/>
                </a:solidFill>
              </a:rPr>
              <a:t>He. 10:7; 9:12</a:t>
            </a:r>
            <a:r>
              <a:rPr lang="es-CO" dirty="0" smtClean="0"/>
              <a:t>. </a:t>
            </a:r>
            <a:r>
              <a:rPr lang="es-CO" dirty="0"/>
              <a:t>Entonces dije: Heme aquí (en la cabecera del libro está escrito de mí) para que haga, oh Dios, tu voluntad. </a:t>
            </a:r>
            <a:r>
              <a:rPr lang="es-CO" dirty="0" smtClean="0"/>
              <a:t>12. Y </a:t>
            </a:r>
            <a:r>
              <a:rPr lang="es-CO" dirty="0"/>
              <a:t>no por sangre de machos cabríos ni de becerros, sino por su propia sangre entró una [sola] vez en el Santuario diseñado para eterna redención. </a:t>
            </a:r>
            <a:r>
              <a:rPr lang="es-CO" dirty="0" smtClean="0"/>
              <a:t>  </a:t>
            </a:r>
            <a:endParaRPr lang="es-CO" dirty="0"/>
          </a:p>
        </p:txBody>
      </p:sp>
    </p:spTree>
    <p:extLst>
      <p:ext uri="{BB962C8B-B14F-4D97-AF65-F5344CB8AC3E}">
        <p14:creationId xmlns:p14="http://schemas.microsoft.com/office/powerpoint/2010/main" val="3038392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47166" y="244102"/>
            <a:ext cx="10515600" cy="1325563"/>
          </a:xfrm>
        </p:spPr>
        <p:style>
          <a:lnRef idx="2">
            <a:schemeClr val="dk1"/>
          </a:lnRef>
          <a:fillRef idx="1">
            <a:schemeClr val="lt1"/>
          </a:fillRef>
          <a:effectRef idx="0">
            <a:schemeClr val="dk1"/>
          </a:effectRef>
          <a:fontRef idx="minor">
            <a:schemeClr val="dk1"/>
          </a:fontRef>
        </p:style>
        <p:txBody>
          <a:bodyPr>
            <a:normAutofit/>
          </a:bodyPr>
          <a:lstStyle/>
          <a:p>
            <a:pPr algn="ctr"/>
            <a:r>
              <a:rPr lang="es-CO" sz="3600" dirty="0" smtClean="0">
                <a:solidFill>
                  <a:srgbClr val="FF0000"/>
                </a:solidFill>
              </a:rPr>
              <a:t>4000 AÑOS EN EL SANTUARIO TERRENAL Y 2000 EN EL SANTUARIO CELESTIAL =6000 AÑOS.</a:t>
            </a:r>
            <a:endParaRPr lang="es-CO" sz="3600" dirty="0">
              <a:solidFill>
                <a:srgbClr val="FF0000"/>
              </a:solidFill>
            </a:endParaRPr>
          </a:p>
        </p:txBody>
      </p:sp>
      <p:sp>
        <p:nvSpPr>
          <p:cNvPr id="6" name="Marcador de contenido 5"/>
          <p:cNvSpPr>
            <a:spLocks noGrp="1"/>
          </p:cNvSpPr>
          <p:nvPr>
            <p:ph idx="1"/>
          </p:nvPr>
        </p:nvSpPr>
        <p:spPr>
          <a:xfrm>
            <a:off x="847166" y="4812123"/>
            <a:ext cx="4984375" cy="1815882"/>
          </a:xfrm>
          <a:solidFill>
            <a:schemeClr val="accent1">
              <a:lumMod val="40000"/>
              <a:lumOff val="60000"/>
            </a:schemeClr>
          </a:solidFill>
        </p:spPr>
        <p:txBody>
          <a:bodyPr>
            <a:normAutofit fontScale="85000" lnSpcReduction="10000"/>
          </a:bodyPr>
          <a:lstStyle/>
          <a:p>
            <a:pPr marL="0" indent="0" algn="ctr">
              <a:buNone/>
            </a:pPr>
            <a:r>
              <a:rPr lang="es-CO" dirty="0" smtClean="0"/>
              <a:t>Desde el primer sacrificio en el Edén, hasta la muerte de Cristo en el Calvario, el año 31, transcurrieron 4000 años. (CS 375.3, tapa dura).</a:t>
            </a:r>
          </a:p>
          <a:p>
            <a:pPr marL="0" indent="0" algn="ctr">
              <a:buNone/>
            </a:pPr>
            <a:r>
              <a:rPr lang="es-CO" dirty="0" smtClean="0"/>
              <a:t> </a:t>
            </a:r>
            <a:r>
              <a:rPr lang="es-CO" b="1" dirty="0" smtClean="0"/>
              <a:t>SANTUARIO TERRENAL, ABOLIDO. </a:t>
            </a:r>
            <a:endParaRPr lang="es-CO" b="1" dirty="0"/>
          </a:p>
        </p:txBody>
      </p:sp>
      <p:pic>
        <p:nvPicPr>
          <p:cNvPr id="3" name="Imagen 2"/>
          <p:cNvPicPr>
            <a:picLocks noChangeAspect="1"/>
          </p:cNvPicPr>
          <p:nvPr/>
        </p:nvPicPr>
        <p:blipFill>
          <a:blip r:embed="rId2"/>
          <a:stretch>
            <a:fillRect/>
          </a:stretch>
        </p:blipFill>
        <p:spPr>
          <a:xfrm>
            <a:off x="847166" y="1690688"/>
            <a:ext cx="4984375" cy="2961994"/>
          </a:xfrm>
          <a:prstGeom prst="rect">
            <a:avLst/>
          </a:prstGeom>
        </p:spPr>
      </p:pic>
      <p:pic>
        <p:nvPicPr>
          <p:cNvPr id="5" name="Imagen 4"/>
          <p:cNvPicPr>
            <a:picLocks noChangeAspect="1"/>
          </p:cNvPicPr>
          <p:nvPr/>
        </p:nvPicPr>
        <p:blipFill>
          <a:blip r:embed="rId3"/>
          <a:stretch>
            <a:fillRect/>
          </a:stretch>
        </p:blipFill>
        <p:spPr>
          <a:xfrm>
            <a:off x="6104966" y="1690688"/>
            <a:ext cx="5248834" cy="2961994"/>
          </a:xfrm>
          <a:prstGeom prst="rect">
            <a:avLst/>
          </a:prstGeom>
        </p:spPr>
      </p:pic>
      <p:sp>
        <p:nvSpPr>
          <p:cNvPr id="7" name="Rectángulo 6"/>
          <p:cNvSpPr/>
          <p:nvPr/>
        </p:nvSpPr>
        <p:spPr>
          <a:xfrm>
            <a:off x="6104966" y="4812123"/>
            <a:ext cx="5248834" cy="1815882"/>
          </a:xfrm>
          <a:prstGeom prst="rect">
            <a:avLst/>
          </a:prstGeom>
          <a:solidFill>
            <a:schemeClr val="accent1">
              <a:lumMod val="40000"/>
              <a:lumOff val="60000"/>
            </a:schemeClr>
          </a:solidFill>
        </p:spPr>
        <p:txBody>
          <a:bodyPr wrap="square">
            <a:spAutoFit/>
          </a:bodyPr>
          <a:lstStyle/>
          <a:p>
            <a:pPr algn="ctr"/>
            <a:r>
              <a:rPr lang="es-CO" sz="2800" dirty="0"/>
              <a:t>A partir del año 31, se inicia la intercesión de Cristo en el Santuario celestial, durante 2000 años. </a:t>
            </a:r>
            <a:r>
              <a:rPr lang="es-CO" sz="2800" dirty="0" smtClean="0">
                <a:solidFill>
                  <a:srgbClr val="FF0000"/>
                </a:solidFill>
              </a:rPr>
              <a:t>(ver Heb.4:14-16)</a:t>
            </a:r>
            <a:endParaRPr lang="es-CO" sz="2800" dirty="0">
              <a:solidFill>
                <a:srgbClr val="FF0000"/>
              </a:solidFill>
            </a:endParaRPr>
          </a:p>
        </p:txBody>
      </p:sp>
    </p:spTree>
    <p:extLst>
      <p:ext uri="{BB962C8B-B14F-4D97-AF65-F5344CB8AC3E}">
        <p14:creationId xmlns:p14="http://schemas.microsoft.com/office/powerpoint/2010/main" val="18859630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839788" y="365126"/>
            <a:ext cx="10515600" cy="1143228"/>
          </a:xfrm>
        </p:spPr>
        <p:txBody>
          <a:bodyPr>
            <a:normAutofit fontScale="90000"/>
          </a:bodyPr>
          <a:lstStyle/>
          <a:p>
            <a:pPr algn="ctr"/>
            <a:r>
              <a:rPr lang="es-CO" b="1" dirty="0" smtClean="0"/>
              <a:t>Miremos los 6000 años de pecado en los dos santuarios, según el EP</a:t>
            </a:r>
            <a:r>
              <a:rPr lang="es-CO" dirty="0" smtClean="0"/>
              <a:t>.</a:t>
            </a:r>
            <a:endParaRPr lang="es-CO" dirty="0"/>
          </a:p>
        </p:txBody>
      </p:sp>
      <p:sp>
        <p:nvSpPr>
          <p:cNvPr id="5" name="Marcador de texto 4"/>
          <p:cNvSpPr>
            <a:spLocks noGrp="1"/>
          </p:cNvSpPr>
          <p:nvPr>
            <p:ph type="body" idx="1"/>
          </p:nvPr>
        </p:nvSpPr>
        <p:spPr/>
        <p:style>
          <a:lnRef idx="1">
            <a:schemeClr val="accent2"/>
          </a:lnRef>
          <a:fillRef idx="2">
            <a:schemeClr val="accent2"/>
          </a:fillRef>
          <a:effectRef idx="1">
            <a:schemeClr val="accent2"/>
          </a:effectRef>
          <a:fontRef idx="minor">
            <a:schemeClr val="dk1"/>
          </a:fontRef>
        </p:style>
        <p:txBody>
          <a:bodyPr>
            <a:normAutofit lnSpcReduction="10000"/>
          </a:bodyPr>
          <a:lstStyle/>
          <a:p>
            <a:pPr algn="ctr"/>
            <a:r>
              <a:rPr lang="es-CO" dirty="0" smtClean="0"/>
              <a:t>Santuario terrenal:</a:t>
            </a:r>
          </a:p>
          <a:p>
            <a:pPr algn="ctr"/>
            <a:r>
              <a:rPr lang="es-CO" dirty="0" smtClean="0"/>
              <a:t>CS. P375.3, tapa dura.</a:t>
            </a:r>
            <a:endParaRPr lang="es-CO" dirty="0"/>
          </a:p>
        </p:txBody>
      </p:sp>
      <p:sp>
        <p:nvSpPr>
          <p:cNvPr id="6" name="Marcador de contenido 5"/>
          <p:cNvSpPr>
            <a:spLocks noGrp="1"/>
          </p:cNvSpPr>
          <p:nvPr>
            <p:ph sz="half" idx="2"/>
          </p:nvPr>
        </p:nvSpPr>
        <p:spPr>
          <a:xfrm>
            <a:off x="839788" y="2677885"/>
            <a:ext cx="5157787" cy="3511778"/>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“En el año 31 de J. C, tres años y medio después de su bautismo, nuestro Señor fue crucificado. Con el gran sacrificio ofrecido en el Calvario, terminó aquel sistema de ofrendas que durante CUATRO MIL AÑOS había prefigurado al Cordero de Dios. El tipo se encontró con el antitipo, y todos los sacrificios y oblaciones del sistema ceremonial debían cesar”</a:t>
            </a:r>
            <a:endParaRPr lang="es-CO" dirty="0"/>
          </a:p>
        </p:txBody>
      </p:sp>
      <p:sp>
        <p:nvSpPr>
          <p:cNvPr id="7" name="Marcador de texto 6"/>
          <p:cNvSpPr>
            <a:spLocks noGrp="1"/>
          </p:cNvSpPr>
          <p:nvPr>
            <p:ph type="body" sz="quarter" idx="3"/>
          </p:nvPr>
        </p:nvSpPr>
        <p:spPr/>
        <p:style>
          <a:lnRef idx="1">
            <a:schemeClr val="accent2"/>
          </a:lnRef>
          <a:fillRef idx="2">
            <a:schemeClr val="accent2"/>
          </a:fillRef>
          <a:effectRef idx="1">
            <a:schemeClr val="accent2"/>
          </a:effectRef>
          <a:fontRef idx="minor">
            <a:schemeClr val="dk1"/>
          </a:fontRef>
        </p:style>
        <p:txBody>
          <a:bodyPr>
            <a:normAutofit lnSpcReduction="10000"/>
          </a:bodyPr>
          <a:lstStyle/>
          <a:p>
            <a:pPr algn="ctr"/>
            <a:r>
              <a:rPr lang="es-CO" dirty="0" smtClean="0"/>
              <a:t>Santuario celestial: </a:t>
            </a:r>
          </a:p>
          <a:p>
            <a:pPr algn="ctr"/>
            <a:r>
              <a:rPr lang="es-CO" dirty="0" smtClean="0"/>
              <a:t>MS. T3.p18.3,4, </a:t>
            </a:r>
            <a:r>
              <a:rPr lang="es-CO" dirty="0" err="1" smtClean="0"/>
              <a:t>taapa</a:t>
            </a:r>
            <a:r>
              <a:rPr lang="es-CO" dirty="0" smtClean="0"/>
              <a:t> dura.</a:t>
            </a:r>
          </a:p>
        </p:txBody>
      </p:sp>
      <p:sp>
        <p:nvSpPr>
          <p:cNvPr id="8" name="Marcador de contenido 7"/>
          <p:cNvSpPr>
            <a:spLocks noGrp="1"/>
          </p:cNvSpPr>
          <p:nvPr>
            <p:ph sz="quarter" idx="4"/>
          </p:nvPr>
        </p:nvSpPr>
        <p:spPr>
          <a:xfrm>
            <a:off x="6172200" y="2677885"/>
            <a:ext cx="5183188" cy="3511777"/>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smtClean="0"/>
              <a:t>“Cristo, en medio de sus sufrimientos y del rechazo de que es objeto todos los días por parte de los hombre, observa a través de DOS MIL AÑOS a su iglesia que existiría en los días finales, antes del fin de la historia de la tierra. El Señor ha tenido una iglesia desde ese día,”  </a:t>
            </a:r>
            <a:endParaRPr lang="es-CO" dirty="0"/>
          </a:p>
        </p:txBody>
      </p:sp>
    </p:spTree>
    <p:extLst>
      <p:ext uri="{BB962C8B-B14F-4D97-AF65-F5344CB8AC3E}">
        <p14:creationId xmlns:p14="http://schemas.microsoft.com/office/powerpoint/2010/main" val="32357416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a:xfrm>
            <a:off x="313509" y="143691"/>
            <a:ext cx="11573691" cy="1364661"/>
          </a:xfrm>
        </p:spPr>
        <p:txBody>
          <a:bodyPr>
            <a:noAutofit/>
          </a:bodyPr>
          <a:lstStyle/>
          <a:p>
            <a:pPr algn="ctr"/>
            <a:r>
              <a:rPr lang="es-CO" sz="3600" b="1" dirty="0"/>
              <a:t>Miremos la relación entre el cumplimiento de los 6000 años de pecado, </a:t>
            </a:r>
            <a:r>
              <a:rPr lang="es-CO" sz="3600" b="1" dirty="0" smtClean="0"/>
              <a:t>el </a:t>
            </a:r>
            <a:r>
              <a:rPr lang="es-CO" sz="3600" b="1" dirty="0"/>
              <a:t>encadenamiento de Satanás con la segunda venida de Cristo</a:t>
            </a:r>
            <a:r>
              <a:rPr lang="es-CO" sz="3600" b="1" dirty="0" smtClean="0"/>
              <a:t>.</a:t>
            </a:r>
            <a:endParaRPr lang="es-CO" sz="4000" b="1" dirty="0"/>
          </a:p>
        </p:txBody>
      </p:sp>
      <p:sp>
        <p:nvSpPr>
          <p:cNvPr id="7" name="Marcador de texto 6"/>
          <p:cNvSpPr>
            <a:spLocks noGrp="1"/>
          </p:cNvSpPr>
          <p:nvPr>
            <p:ph type="body" idx="1"/>
          </p:nvPr>
        </p:nvSpPr>
        <p:spPr/>
        <p:style>
          <a:lnRef idx="1">
            <a:schemeClr val="accent3"/>
          </a:lnRef>
          <a:fillRef idx="2">
            <a:schemeClr val="accent3"/>
          </a:fillRef>
          <a:effectRef idx="1">
            <a:schemeClr val="accent3"/>
          </a:effectRef>
          <a:fontRef idx="minor">
            <a:schemeClr val="dk1"/>
          </a:fontRef>
        </p:style>
        <p:txBody>
          <a:bodyPr>
            <a:normAutofit lnSpcReduction="10000"/>
          </a:bodyPr>
          <a:lstStyle/>
          <a:p>
            <a:pPr algn="ctr"/>
            <a:r>
              <a:rPr lang="es-CO" dirty="0" smtClean="0"/>
              <a:t>Los 6000 años </a:t>
            </a:r>
            <a:r>
              <a:rPr lang="es-CO" dirty="0"/>
              <a:t>de </a:t>
            </a:r>
            <a:r>
              <a:rPr lang="es-CO" dirty="0" smtClean="0"/>
              <a:t>pecado</a:t>
            </a:r>
          </a:p>
          <a:p>
            <a:pPr algn="ctr"/>
            <a:r>
              <a:rPr lang="es-CO" dirty="0" smtClean="0"/>
              <a:t>Conflicto </a:t>
            </a:r>
            <a:r>
              <a:rPr lang="es-CO" dirty="0"/>
              <a:t>de los Siglos p </a:t>
            </a:r>
            <a:r>
              <a:rPr lang="es-CO" dirty="0" smtClean="0"/>
              <a:t>12</a:t>
            </a:r>
            <a:endParaRPr lang="es-CO" dirty="0"/>
          </a:p>
        </p:txBody>
      </p:sp>
      <p:sp>
        <p:nvSpPr>
          <p:cNvPr id="3" name="Marcador de contenido 2"/>
          <p:cNvSpPr>
            <a:spLocks noGrp="1"/>
          </p:cNvSpPr>
          <p:nvPr>
            <p:ph sz="half" idx="2"/>
          </p:nvPr>
        </p:nvSpPr>
        <p:spPr>
          <a:xfrm>
            <a:off x="839788" y="2677885"/>
            <a:ext cx="5157787" cy="3511777"/>
          </a:xfrm>
        </p:spPr>
        <p:style>
          <a:lnRef idx="2">
            <a:schemeClr val="dk1"/>
          </a:lnRef>
          <a:fillRef idx="1">
            <a:schemeClr val="lt1"/>
          </a:fillRef>
          <a:effectRef idx="0">
            <a:schemeClr val="dk1"/>
          </a:effectRef>
          <a:fontRef idx="minor">
            <a:schemeClr val="dk1"/>
          </a:fontRef>
        </p:style>
        <p:txBody>
          <a:bodyPr/>
          <a:lstStyle/>
          <a:p>
            <a:pPr marL="0" indent="0" algn="ctr">
              <a:buNone/>
            </a:pPr>
            <a:r>
              <a:rPr lang="es-CO" b="1" dirty="0" smtClean="0"/>
              <a:t>“</a:t>
            </a:r>
            <a:r>
              <a:rPr lang="es-CO" b="1" dirty="0"/>
              <a:t>Por espacio de SEIS MIL AÑOS esa inteligencia maestra, después de haber sido la más alta entre los ángeles de Dios, no ha servido más que para el </a:t>
            </a:r>
            <a:r>
              <a:rPr lang="es-CO" b="1" u="sng" dirty="0"/>
              <a:t>engaño</a:t>
            </a:r>
            <a:r>
              <a:rPr lang="es-CO" b="1" dirty="0"/>
              <a:t> y la ruina. </a:t>
            </a:r>
          </a:p>
        </p:txBody>
      </p:sp>
      <p:sp>
        <p:nvSpPr>
          <p:cNvPr id="8" name="Marcador de texto 7"/>
          <p:cNvSpPr>
            <a:spLocks noGrp="1"/>
          </p:cNvSpPr>
          <p:nvPr>
            <p:ph type="body" sz="quarter" idx="3"/>
          </p:nvPr>
        </p:nvSpPr>
        <p:spPr/>
        <p:style>
          <a:lnRef idx="1">
            <a:schemeClr val="accent3"/>
          </a:lnRef>
          <a:fillRef idx="2">
            <a:schemeClr val="accent3"/>
          </a:fillRef>
          <a:effectRef idx="1">
            <a:schemeClr val="accent3"/>
          </a:effectRef>
          <a:fontRef idx="minor">
            <a:schemeClr val="dk1"/>
          </a:fontRef>
        </p:style>
        <p:txBody>
          <a:bodyPr>
            <a:normAutofit lnSpcReduction="10000"/>
          </a:bodyPr>
          <a:lstStyle/>
          <a:p>
            <a:pPr algn="ctr"/>
            <a:r>
              <a:rPr lang="es-CO" dirty="0" smtClean="0"/>
              <a:t>Segunda venida </a:t>
            </a:r>
            <a:r>
              <a:rPr lang="es-CO" dirty="0"/>
              <a:t>de </a:t>
            </a:r>
            <a:r>
              <a:rPr lang="es-CO" dirty="0" smtClean="0"/>
              <a:t>Cristo</a:t>
            </a:r>
          </a:p>
          <a:p>
            <a:pPr algn="ctr"/>
            <a:r>
              <a:rPr lang="es-CO" dirty="0" smtClean="0"/>
              <a:t>Comentario </a:t>
            </a:r>
            <a:r>
              <a:rPr lang="es-CO" dirty="0"/>
              <a:t>Bíblico </a:t>
            </a:r>
            <a:r>
              <a:rPr lang="es-CO" dirty="0" smtClean="0"/>
              <a:t>Adventista</a:t>
            </a:r>
            <a:endParaRPr lang="es-CO" dirty="0"/>
          </a:p>
        </p:txBody>
      </p:sp>
      <p:sp>
        <p:nvSpPr>
          <p:cNvPr id="9" name="Marcador de contenido 8"/>
          <p:cNvSpPr>
            <a:spLocks noGrp="1"/>
          </p:cNvSpPr>
          <p:nvPr>
            <p:ph sz="quarter" idx="4"/>
          </p:nvPr>
        </p:nvSpPr>
        <p:spPr>
          <a:xfrm>
            <a:off x="6172200" y="2677885"/>
            <a:ext cx="5183188" cy="3511778"/>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b="1" dirty="0"/>
              <a:t>“La atadura del Dragón simboliza las restricciones que se le impondrán a las actividades de Satanás. Los impíos morirán por la gloria de la de la segunda venida de Cristo y los justos serán trasladados al cielo</a:t>
            </a:r>
            <a:r>
              <a:rPr lang="es-CO" b="1" dirty="0" smtClean="0"/>
              <a:t>.</a:t>
            </a:r>
          </a:p>
          <a:p>
            <a:pPr marL="0" indent="0" algn="ctr">
              <a:buNone/>
            </a:pPr>
            <a:r>
              <a:rPr lang="es-CO" b="1" dirty="0" smtClean="0"/>
              <a:t> </a:t>
            </a:r>
            <a:r>
              <a:rPr lang="es-CO" b="1" dirty="0"/>
              <a:t>Satanás y sus malignos ángeles serán recluidos en estas circunstancias en la tierra desolada, en donde no habrá ni una persona viva sobre la cual Satanás pueda ejercer sus poderes </a:t>
            </a:r>
            <a:r>
              <a:rPr lang="es-CO" b="1" u="sng" dirty="0"/>
              <a:t>engañosos</a:t>
            </a:r>
            <a:r>
              <a:rPr lang="es-CO" b="1" dirty="0"/>
              <a:t>. En esto consiste su atamiento</a:t>
            </a:r>
            <a:r>
              <a:rPr lang="es-CO" b="1" dirty="0" smtClean="0"/>
              <a:t>”.</a:t>
            </a:r>
            <a:endParaRPr lang="es-CO" b="1" dirty="0"/>
          </a:p>
        </p:txBody>
      </p:sp>
    </p:spTree>
    <p:extLst>
      <p:ext uri="{BB962C8B-B14F-4D97-AF65-F5344CB8AC3E}">
        <p14:creationId xmlns:p14="http://schemas.microsoft.com/office/powerpoint/2010/main" val="1498425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noAutofit/>
          </a:bodyPr>
          <a:lstStyle/>
          <a:p>
            <a:pPr algn="ctr"/>
            <a:r>
              <a:rPr lang="es-CO" sz="4800" b="1" i="1" dirty="0" smtClean="0"/>
              <a:t>¿Qué ocurre cuando se terminen los 2000 años de pecado?</a:t>
            </a:r>
            <a:endParaRPr lang="es-CO" sz="4800" b="1" i="1" dirty="0"/>
          </a:p>
        </p:txBody>
      </p:sp>
      <p:sp>
        <p:nvSpPr>
          <p:cNvPr id="8" name="Marcador de contenido 7"/>
          <p:cNvSpPr>
            <a:spLocks noGrp="1"/>
          </p:cNvSpPr>
          <p:nvPr>
            <p:ph idx="1"/>
          </p:nvPr>
        </p:nvSpPr>
        <p:spPr>
          <a:xfrm>
            <a:off x="838200" y="1825625"/>
            <a:ext cx="10515600" cy="4771118"/>
          </a:xfrm>
        </p:spPr>
        <p:txBody>
          <a:bodyPr>
            <a:normAutofit fontScale="92500" lnSpcReduction="20000"/>
          </a:bodyPr>
          <a:lstStyle/>
          <a:p>
            <a:pPr marL="0" indent="0">
              <a:buNone/>
            </a:pPr>
            <a:r>
              <a:rPr lang="es-CO" sz="3200" b="1" dirty="0" smtClean="0"/>
              <a:t>1). El Evangelio se termina de predicar a todo el mundo. </a:t>
            </a:r>
          </a:p>
          <a:p>
            <a:pPr marL="457200" lvl="1" indent="0">
              <a:buNone/>
            </a:pPr>
            <a:r>
              <a:rPr lang="es-CO" sz="2800" dirty="0">
                <a:solidFill>
                  <a:srgbClr val="FF0000"/>
                </a:solidFill>
              </a:rPr>
              <a:t>Mat.24:14. </a:t>
            </a:r>
            <a:r>
              <a:rPr lang="es-CO" sz="2800" dirty="0" smtClean="0">
                <a:solidFill>
                  <a:srgbClr val="FF0000"/>
                </a:solidFill>
              </a:rPr>
              <a:t>“</a:t>
            </a:r>
            <a:r>
              <a:rPr lang="es-CO" sz="2800" i="1" dirty="0" smtClean="0"/>
              <a:t>Y </a:t>
            </a:r>
            <a:r>
              <a:rPr lang="es-CO" sz="2800" i="1" dirty="0"/>
              <a:t>será predicado este Evangelio del Reino en toda la [tierra] habitable, por testimonio a todas las naciones; y entonces vendrá el </a:t>
            </a:r>
            <a:r>
              <a:rPr lang="es-CO" sz="2800" i="1" dirty="0" smtClean="0"/>
              <a:t>fin”. </a:t>
            </a:r>
          </a:p>
          <a:p>
            <a:pPr marL="0" indent="0">
              <a:buNone/>
            </a:pPr>
            <a:r>
              <a:rPr lang="es-CO" sz="3200" b="1" dirty="0" smtClean="0"/>
              <a:t>2). Se termina el tiempo de gracia</a:t>
            </a:r>
            <a:r>
              <a:rPr lang="es-CO" dirty="0" smtClean="0"/>
              <a:t>.</a:t>
            </a:r>
          </a:p>
          <a:p>
            <a:pPr marL="457200" lvl="1" indent="0">
              <a:buNone/>
            </a:pPr>
            <a:endParaRPr lang="es-CO" sz="2800" dirty="0" smtClean="0"/>
          </a:p>
          <a:p>
            <a:pPr marL="0" indent="0">
              <a:buNone/>
            </a:pPr>
            <a:r>
              <a:rPr lang="es-CO" sz="3500" b="1" dirty="0" smtClean="0"/>
              <a:t>3). Jesús deja de interceder</a:t>
            </a:r>
            <a:r>
              <a:rPr lang="es-CO" sz="3200" dirty="0" smtClean="0"/>
              <a:t>.</a:t>
            </a:r>
          </a:p>
          <a:p>
            <a:pPr marL="457200" lvl="1" indent="0">
              <a:buNone/>
            </a:pPr>
            <a:r>
              <a:rPr lang="es-CO" sz="2800" dirty="0" smtClean="0">
                <a:solidFill>
                  <a:srgbClr val="FF0000"/>
                </a:solidFill>
              </a:rPr>
              <a:t>Ap.16:17.</a:t>
            </a:r>
            <a:r>
              <a:rPr lang="es-CO" sz="2800" dirty="0" smtClean="0"/>
              <a:t> “Y el séptimo ángel derramó su copa por el aire- </a:t>
            </a:r>
            <a:r>
              <a:rPr lang="es-CO" sz="2800" b="1" dirty="0" smtClean="0"/>
              <a:t>séptima plaga</a:t>
            </a:r>
            <a:r>
              <a:rPr lang="es-CO" sz="2800" dirty="0" smtClean="0"/>
              <a:t>-; y salió una gran voz del templo del cielo de cerca del trono, diciendo: </a:t>
            </a:r>
            <a:r>
              <a:rPr lang="es-CO" sz="2800" u="sng" dirty="0">
                <a:effectLst>
                  <a:outerShdw blurRad="38100" dist="38100" dir="2700000" algn="tl">
                    <a:srgbClr val="000000">
                      <a:alpha val="43137"/>
                    </a:srgbClr>
                  </a:outerShdw>
                </a:effectLst>
              </a:rPr>
              <a:t>Hecho </a:t>
            </a:r>
            <a:r>
              <a:rPr lang="es-CO" sz="2800" u="sng" dirty="0" smtClean="0">
                <a:effectLst>
                  <a:outerShdw blurRad="38100" dist="38100" dir="2700000" algn="tl">
                    <a:srgbClr val="000000">
                      <a:alpha val="43137"/>
                    </a:srgbClr>
                  </a:outerShdw>
                </a:effectLst>
              </a:rPr>
              <a:t>es</a:t>
            </a:r>
            <a:r>
              <a:rPr lang="es-CO" sz="2800" b="1" dirty="0" smtClean="0">
                <a:effectLst>
                  <a:outerShdw blurRad="38100" dist="38100" dir="2700000" algn="tl">
                    <a:srgbClr val="000000">
                      <a:alpha val="43137"/>
                    </a:srgbClr>
                  </a:outerShdw>
                </a:effectLst>
              </a:rPr>
              <a:t>. </a:t>
            </a:r>
          </a:p>
          <a:p>
            <a:pPr marL="457200" lvl="1" indent="0">
              <a:buNone/>
            </a:pPr>
            <a:endParaRPr lang="es-CO" sz="2800" b="1" dirty="0">
              <a:effectLst>
                <a:outerShdw blurRad="38100" dist="38100" dir="2700000" algn="tl">
                  <a:srgbClr val="000000">
                    <a:alpha val="43137"/>
                  </a:srgbClr>
                </a:outerShdw>
              </a:effectLst>
            </a:endParaRPr>
          </a:p>
          <a:p>
            <a:pPr marL="457200" lvl="1" indent="0">
              <a:buNone/>
            </a:pPr>
            <a:r>
              <a:rPr lang="es-CO" sz="2800" dirty="0" smtClean="0">
                <a:effectLst>
                  <a:outerShdw blurRad="38100" dist="38100" dir="2700000" algn="tl">
                    <a:srgbClr val="000000">
                      <a:alpha val="43137"/>
                    </a:srgbClr>
                  </a:outerShdw>
                </a:effectLst>
              </a:rPr>
              <a:t>Las mismas palabras que pronuncio Jesús, 2000 años atrás, cuando se terminaron los 4000 años de pecado, y terminaron los sacrificios en el santuario terrenal. “Cuando </a:t>
            </a:r>
            <a:r>
              <a:rPr lang="es-CO" sz="2800" dirty="0">
                <a:effectLst>
                  <a:outerShdw blurRad="38100" dist="38100" dir="2700000" algn="tl">
                    <a:srgbClr val="000000">
                      <a:alpha val="43137"/>
                    </a:srgbClr>
                  </a:outerShdw>
                </a:effectLst>
              </a:rPr>
              <a:t>Jesús tomó el vinagre, dijo: </a:t>
            </a:r>
            <a:r>
              <a:rPr lang="es-CO" sz="2800" b="1" u="sng" dirty="0">
                <a:effectLst>
                  <a:outerShdw blurRad="38100" dist="38100" dir="2700000" algn="tl">
                    <a:srgbClr val="000000">
                      <a:alpha val="43137"/>
                    </a:srgbClr>
                  </a:outerShdw>
                </a:effectLst>
              </a:rPr>
              <a:t>Consumado es</a:t>
            </a:r>
            <a:r>
              <a:rPr lang="es-CO" sz="2800" dirty="0" smtClean="0">
                <a:effectLst>
                  <a:outerShdw blurRad="38100" dist="38100" dir="2700000" algn="tl">
                    <a:srgbClr val="000000">
                      <a:alpha val="43137"/>
                    </a:srgbClr>
                  </a:outerShdw>
                </a:effectLst>
              </a:rPr>
              <a:t>. Asegurando así el éxito del plan de redención.</a:t>
            </a:r>
            <a:endParaRPr lang="es-CO" sz="2800" dirty="0" smtClean="0"/>
          </a:p>
        </p:txBody>
      </p:sp>
    </p:spTree>
    <p:extLst>
      <p:ext uri="{BB962C8B-B14F-4D97-AF65-F5344CB8AC3E}">
        <p14:creationId xmlns:p14="http://schemas.microsoft.com/office/powerpoint/2010/main" val="1514490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74320"/>
            <a:ext cx="10515600" cy="6204857"/>
          </a:xfrm>
        </p:spPr>
        <p:txBody>
          <a:bodyPr>
            <a:normAutofit lnSpcReduction="10000"/>
          </a:bodyPr>
          <a:lstStyle/>
          <a:p>
            <a:pPr marL="0" indent="0">
              <a:buNone/>
            </a:pPr>
            <a:r>
              <a:rPr lang="es-CO" sz="3500" b="1" dirty="0" smtClean="0"/>
              <a:t>4). Se dicta el decreto</a:t>
            </a:r>
            <a:r>
              <a:rPr lang="es-CO" dirty="0" smtClean="0"/>
              <a:t>.</a:t>
            </a:r>
          </a:p>
          <a:p>
            <a:pPr marL="457200" lvl="1" indent="0">
              <a:buNone/>
            </a:pPr>
            <a:r>
              <a:rPr lang="es-CO" dirty="0"/>
              <a:t> </a:t>
            </a:r>
            <a:r>
              <a:rPr lang="es-CO" sz="3000" dirty="0" smtClean="0">
                <a:solidFill>
                  <a:srgbClr val="FF0000"/>
                </a:solidFill>
              </a:rPr>
              <a:t>Ap.22:11.</a:t>
            </a:r>
            <a:r>
              <a:rPr lang="es-CO" sz="3000" dirty="0" smtClean="0"/>
              <a:t> “</a:t>
            </a:r>
            <a:r>
              <a:rPr lang="es-CO" sz="3000" i="1" dirty="0" smtClean="0"/>
              <a:t>El </a:t>
            </a:r>
            <a:r>
              <a:rPr lang="es-CO" sz="3000" i="1" dirty="0"/>
              <a:t>que es injusto, sea injusto todavía; y el que es sucio, ensúciese todavía. Y el que </a:t>
            </a:r>
            <a:r>
              <a:rPr lang="es-CO" sz="3000" i="1" dirty="0" smtClean="0"/>
              <a:t>es </a:t>
            </a:r>
            <a:r>
              <a:rPr lang="es-CO" sz="3000" i="1" dirty="0"/>
              <a:t>justo, sea todavía justificado; y el santo sea santificado </a:t>
            </a:r>
            <a:r>
              <a:rPr lang="es-CO" sz="3000" i="1" dirty="0" smtClean="0"/>
              <a:t>todavía</a:t>
            </a:r>
            <a:r>
              <a:rPr lang="es-CO" sz="3000" dirty="0" smtClean="0"/>
              <a:t>”.</a:t>
            </a:r>
          </a:p>
          <a:p>
            <a:pPr marL="0" indent="0">
              <a:buNone/>
            </a:pPr>
            <a:r>
              <a:rPr lang="es-CO" dirty="0" smtClean="0"/>
              <a:t>Este dramático anuncio “Consumado es”, señala el momento preciso cuando se descubrirá por completo el misterio de la iniquidad, cuando se desenmascarará el verdadero carácter de la unión religioso-política universal de los poderes del mundo. </a:t>
            </a:r>
          </a:p>
          <a:p>
            <a:pPr marL="0" indent="0">
              <a:buNone/>
            </a:pPr>
            <a:r>
              <a:rPr lang="es-CO" dirty="0" smtClean="0"/>
              <a:t>Dios </a:t>
            </a:r>
            <a:r>
              <a:rPr lang="es-CO" dirty="0"/>
              <a:t>permitirá que las fuerzas del mal avancen hasta el punto de tener aparente éxito en su siniestro designio de exterminar al pueblo de Dios; pero cuando llegue el momento señalado en el decreto de </a:t>
            </a:r>
            <a:r>
              <a:rPr lang="es-CO" dirty="0" smtClean="0"/>
              <a:t>muerte </a:t>
            </a:r>
            <a:r>
              <a:rPr lang="es-CO" dirty="0"/>
              <a:t>y los impíos avancen con gritos de triunfo para aniquilar a los santos </a:t>
            </a:r>
            <a:r>
              <a:rPr lang="es-CO" dirty="0" smtClean="0"/>
              <a:t>se </a:t>
            </a:r>
            <a:r>
              <a:rPr lang="es-CO" dirty="0"/>
              <a:t>escuchará la voz de Dios que declarará: “Hecho </a:t>
            </a:r>
            <a:r>
              <a:rPr lang="es-CO" dirty="0" smtClean="0"/>
              <a:t>está.  </a:t>
            </a:r>
            <a:r>
              <a:rPr lang="es-CO" dirty="0"/>
              <a:t>Esta declaración pondrá fin al tiempo de la angustia de </a:t>
            </a:r>
            <a:r>
              <a:rPr lang="es-CO" dirty="0" smtClean="0"/>
              <a:t>Jacob, y Cristo aparecerá en las nubes del cielo, para liberar </a:t>
            </a:r>
            <a:r>
              <a:rPr lang="es-CO" dirty="0"/>
              <a:t>a los </a:t>
            </a:r>
            <a:r>
              <a:rPr lang="es-CO" dirty="0" smtClean="0"/>
              <a:t>santos. </a:t>
            </a:r>
            <a:endParaRPr lang="es-CO" dirty="0"/>
          </a:p>
          <a:p>
            <a:endParaRPr lang="es-CO" dirty="0"/>
          </a:p>
        </p:txBody>
      </p:sp>
    </p:spTree>
    <p:extLst>
      <p:ext uri="{BB962C8B-B14F-4D97-AF65-F5344CB8AC3E}">
        <p14:creationId xmlns:p14="http://schemas.microsoft.com/office/powerpoint/2010/main" val="8674894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31074"/>
            <a:ext cx="10515600" cy="6126480"/>
          </a:xfrm>
        </p:spPr>
        <p:txBody>
          <a:bodyPr>
            <a:normAutofit fontScale="92500" lnSpcReduction="10000"/>
          </a:bodyPr>
          <a:lstStyle/>
          <a:p>
            <a:pPr marL="0" indent="0" algn="ctr">
              <a:buNone/>
            </a:pPr>
            <a:r>
              <a:rPr lang="es-CO" dirty="0" smtClean="0">
                <a:solidFill>
                  <a:srgbClr val="FF0000"/>
                </a:solidFill>
              </a:rPr>
              <a:t>El Comentario Bíblico Adventista, p892, p2, “Lo ató”</a:t>
            </a:r>
            <a:r>
              <a:rPr lang="es-CO" dirty="0" smtClean="0"/>
              <a:t>, explicando Ap.21:1-3,  describe esta extraordinaria escena: </a:t>
            </a:r>
          </a:p>
          <a:p>
            <a:pPr marL="0" indent="0" algn="ctr">
              <a:buNone/>
            </a:pPr>
            <a:r>
              <a:rPr lang="es-CO" dirty="0" smtClean="0"/>
              <a:t>“La atadura del dragón simboliza las restricciones que se le impondrán a las actividades de Satanás. Los impíos morirán por la gloria de la segunda venida de Cristo y los justos serán trasladados al cielo. Satanás y sus malignos ángeles serán recluidos en estas circunstancias en la tierra desolada, en donde no habrá ni una sola persona viva sobre la cual Satanás pueda ejercer sus poderes </a:t>
            </a:r>
            <a:r>
              <a:rPr lang="es-CO" u="sng" dirty="0" smtClean="0"/>
              <a:t>engañosos</a:t>
            </a:r>
            <a:r>
              <a:rPr lang="es-CO" dirty="0" smtClean="0"/>
              <a:t>. En esto consiste su atamiento” </a:t>
            </a:r>
          </a:p>
          <a:p>
            <a:pPr marL="0" indent="0" algn="ctr">
              <a:buNone/>
            </a:pPr>
            <a:r>
              <a:rPr lang="es-CO" dirty="0" smtClean="0"/>
              <a:t>Noten que la palabra “Engañosos” o “engaño”, es pronunciada en la primera descripción que hace EGW , de la obra realizada por Satanás en la tierra durante 6000 años.</a:t>
            </a:r>
          </a:p>
          <a:p>
            <a:pPr marL="0" indent="0" algn="ctr">
              <a:buNone/>
            </a:pPr>
            <a:r>
              <a:rPr lang="es-CO" dirty="0" smtClean="0"/>
              <a:t>  </a:t>
            </a:r>
            <a:r>
              <a:rPr lang="es-CO" dirty="0"/>
              <a:t>“Por espacio de SEIS MIL AÑOS esa inteligencia maestra, después de haber sido la más alta entre los ángeles de Dios, no ha servido más que para el engaño y la ruina. Y en el conflicto final- cuando este para terminarse este periodo- se emplearán contra el pueblo de Dios todos los recursos de la habilidad y sutileza satánicas, y toda la crueldad desarrollada en esas luchas seculares.</a:t>
            </a:r>
          </a:p>
          <a:p>
            <a:pPr marL="0" indent="0" algn="ctr">
              <a:buNone/>
            </a:pPr>
            <a:endParaRPr lang="es-CO" dirty="0"/>
          </a:p>
        </p:txBody>
      </p:sp>
    </p:spTree>
    <p:extLst>
      <p:ext uri="{BB962C8B-B14F-4D97-AF65-F5344CB8AC3E}">
        <p14:creationId xmlns:p14="http://schemas.microsoft.com/office/powerpoint/2010/main" val="2252217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20634" y="480150"/>
            <a:ext cx="10515600" cy="5904607"/>
          </a:xfrm>
        </p:spPr>
        <p:txBody>
          <a:bodyPr>
            <a:normAutofit/>
          </a:bodyPr>
          <a:lstStyle/>
          <a:p>
            <a:pPr marL="0" indent="0" algn="ctr">
              <a:buNone/>
            </a:pPr>
            <a:r>
              <a:rPr lang="es-CO" sz="4000" b="1" dirty="0" smtClean="0"/>
              <a:t>Así pues concluyen los 2000 años de pecado, en el santuario celestial, con la culminación de la obra redentora de Cristo, intercediendo por nosotros, ante El Padre celestial. Y regresa a la tierra conforme a su promesa: “Vendré otra ves”, y colocará nuevamente al hombre en el Edén del que fueron expulsados 6000 años atrás, y todo será restablecido conforme Dios lo tenía programado. </a:t>
            </a:r>
            <a:endParaRPr lang="es-CO" sz="4000" b="1" dirty="0"/>
          </a:p>
        </p:txBody>
      </p:sp>
    </p:spTree>
    <p:extLst>
      <p:ext uri="{BB962C8B-B14F-4D97-AF65-F5344CB8AC3E}">
        <p14:creationId xmlns:p14="http://schemas.microsoft.com/office/powerpoint/2010/main" val="207683375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1906</Words>
  <Application>Microsoft Office PowerPoint</Application>
  <PresentationFormat>Panorámica</PresentationFormat>
  <Paragraphs>82</Paragraphs>
  <Slides>15</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15</vt:i4>
      </vt:variant>
    </vt:vector>
  </HeadingPairs>
  <TitlesOfParts>
    <vt:vector size="19" baseType="lpstr">
      <vt:lpstr>Arial</vt:lpstr>
      <vt:lpstr>Calibri</vt:lpstr>
      <vt:lpstr>Calibri Light</vt:lpstr>
      <vt:lpstr>Tema de Office</vt:lpstr>
      <vt:lpstr>Presentación de PowerPoint</vt:lpstr>
      <vt:lpstr>Presentación de PowerPoint</vt:lpstr>
      <vt:lpstr>Presentación de PowerPoint</vt:lpstr>
      <vt:lpstr>¿En que lugar de la tierra se nos revela por primer ves el santuario, con el plan de salvación?</vt:lpstr>
      <vt:lpstr>Miremos el cronograma divino de los 6000 años de pecado, según el santuario, desde el Edén, hasta la muerte de Cristo </vt:lpstr>
      <vt:lpstr>¿Que evento sobrenatural en el santuario utilizo Dios para ponerle fin al sistema de sacrificios, y darle trasferencia al santuario celestial?  </vt:lpstr>
      <vt:lpstr>En este lugar, había morado la shekinah. Allí Dios había manifestado su gloria sobre el propiciatorio. Nadie sino el sumo sacerdote había alzado el velo que separaba este departamento del resto del templo. Allí entraba una vez al año para hacer expiación por los pecados del pueblo. Pero he aquí, este velo se había desgarrado en dos. </vt:lpstr>
      <vt:lpstr>Presentación de PowerPoint</vt:lpstr>
      <vt:lpstr>4000 AÑOS EN EL SANTUARIO TERRENAL Y 2000 EN EL SANTUARIO CELESTIAL =6000 AÑOS.</vt:lpstr>
      <vt:lpstr>Miremos los 6000 años de pecado en los dos santuarios, según el EP.</vt:lpstr>
      <vt:lpstr>Miremos la relación entre el cumplimiento de los 6000 años de pecado, el encadenamiento de Satanás con la segunda venida de Cristo.</vt:lpstr>
      <vt:lpstr>¿Qué ocurre cuando se terminen los 2000 años de pecado?</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2</cp:revision>
  <dcterms:created xsi:type="dcterms:W3CDTF">2018-09-06T14:32:08Z</dcterms:created>
  <dcterms:modified xsi:type="dcterms:W3CDTF">2018-09-06T14:36:38Z</dcterms:modified>
</cp:coreProperties>
</file>